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1"/>
    <p:restoredTop sz="94698"/>
  </p:normalViewPr>
  <p:slideViewPr>
    <p:cSldViewPr snapToGrid="0" snapToObjects="1">
      <p:cViewPr varScale="1">
        <p:scale>
          <a:sx n="75" d="100"/>
          <a:sy n="75" d="100"/>
        </p:scale>
        <p:origin x="74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DFB87-C289-684E-90F2-813BFE1E05C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EA1EE-B42C-5C42-BE90-3785759D1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68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42AA1-11BF-5242-B21C-A140594A6A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B50E4-4014-8C4D-B6DB-BF998815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11CD00B-1C6D-334E-A22B-17A89F8B8A43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88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CSE 101: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Introduction </a:t>
            </a:r>
            <a:r>
              <a:rPr lang="en-US" sz="3600" dirty="0"/>
              <a:t>to Computer Science &amp; Programming 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Lecture-2: </a:t>
            </a:r>
            <a:r>
              <a:rPr lang="en-US" b="1" dirty="0"/>
              <a:t>Introduction to Computer Science Engineering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65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Computer System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76" y="1845733"/>
            <a:ext cx="10231982" cy="4400084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ea typeface="MS PGothic" charset="-128"/>
              </a:rPr>
              <a:t>Computer system can be divided into four components: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Hardware – provides basic computing resources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CPU, memory, I/O devices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Operating system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Controls and coordinates use of hardware among various applications and users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Application programs – define the ways in which the system resources are used to solve the computing problems of the users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Word processors, compilers, web browsers, database systems, video games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Users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People, machines, other </a:t>
            </a:r>
            <a:r>
              <a:rPr lang="en-US" altLang="en-US" sz="2000" dirty="0" smtClean="0">
                <a:ea typeface="MS PGothic" charset="-128"/>
              </a:rPr>
              <a:t>computer</a:t>
            </a:r>
            <a:endParaRPr lang="en-US" altLang="en-US" sz="2000" dirty="0">
              <a:ea typeface="MS PGothic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97280" y="2293749"/>
            <a:ext cx="10058400" cy="92989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5696" y="3283056"/>
            <a:ext cx="10058400" cy="1877880"/>
          </a:xfrm>
          <a:prstGeom prst="roundRect">
            <a:avLst>
              <a:gd name="adj" fmla="val 758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6692" y="5204844"/>
            <a:ext cx="10058400" cy="92989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47" y="1639144"/>
            <a:ext cx="6741762" cy="460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Computer System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97280" y="1639144"/>
            <a:ext cx="10058400" cy="158450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5696" y="3223648"/>
            <a:ext cx="10058400" cy="1732240"/>
          </a:xfrm>
          <a:prstGeom prst="roundRect">
            <a:avLst>
              <a:gd name="adj" fmla="val 758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97280" y="4955887"/>
            <a:ext cx="10117812" cy="117885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2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2800" b="1" dirty="0"/>
              <a:t>Hardware</a:t>
            </a:r>
            <a:r>
              <a:rPr lang="en-US" sz="2800" dirty="0"/>
              <a:t> is any part of your computer that has a </a:t>
            </a:r>
            <a:r>
              <a:rPr lang="en-US" sz="2800" b="1" dirty="0">
                <a:solidFill>
                  <a:srgbClr val="FF0000"/>
                </a:solidFill>
              </a:rPr>
              <a:t>physical structure</a:t>
            </a:r>
            <a:r>
              <a:rPr lang="en-US" sz="2800" dirty="0"/>
              <a:t>, such as the keyboard or mouse.</a:t>
            </a:r>
          </a:p>
          <a:p>
            <a:r>
              <a:rPr lang="en-US" sz="2800" dirty="0" smtClean="0"/>
              <a:t>It </a:t>
            </a:r>
            <a:r>
              <a:rPr lang="en-US" sz="2800" dirty="0"/>
              <a:t>also includes all of the computer's internal parts, which you can see in the image below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interior_motherbo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490" y="3594878"/>
            <a:ext cx="4119190" cy="26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8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3200" b="1" dirty="0"/>
              <a:t>Software</a:t>
            </a:r>
            <a:r>
              <a:rPr lang="en-US" sz="3200" dirty="0"/>
              <a:t> is any </a:t>
            </a:r>
            <a:r>
              <a:rPr lang="en-US" sz="3200" b="1" dirty="0"/>
              <a:t>set of instructions</a:t>
            </a:r>
            <a:r>
              <a:rPr lang="en-US" sz="3200" dirty="0"/>
              <a:t> that tells the hardware what to do. </a:t>
            </a:r>
          </a:p>
          <a:p>
            <a:r>
              <a:rPr lang="en-US" sz="3200" dirty="0"/>
              <a:t>It is what </a:t>
            </a:r>
            <a:r>
              <a:rPr lang="en-US" sz="3200" dirty="0">
                <a:solidFill>
                  <a:srgbClr val="FF0000"/>
                </a:solidFill>
              </a:rPr>
              <a:t>guides the hardware </a:t>
            </a:r>
            <a:r>
              <a:rPr lang="en-US" sz="3200" dirty="0"/>
              <a:t>and tells it how to accomplish each task. </a:t>
            </a:r>
          </a:p>
          <a:p>
            <a:r>
              <a:rPr lang="en-US" sz="3200" dirty="0"/>
              <a:t>Some examples of software include </a:t>
            </a:r>
            <a:r>
              <a:rPr lang="en-US" sz="3200" b="1" dirty="0"/>
              <a:t>web browsers</a:t>
            </a:r>
            <a:r>
              <a:rPr lang="en-US" sz="3200" dirty="0"/>
              <a:t>, </a:t>
            </a:r>
            <a:r>
              <a:rPr lang="en-US" sz="3200" b="1" dirty="0"/>
              <a:t>games</a:t>
            </a:r>
            <a:r>
              <a:rPr lang="en-US" sz="3200" dirty="0"/>
              <a:t>, and </a:t>
            </a:r>
            <a:r>
              <a:rPr lang="en-US" sz="3200" b="1" dirty="0"/>
              <a:t>word processors</a:t>
            </a:r>
            <a:r>
              <a:rPr lang="en-US" sz="3200" dirty="0"/>
              <a:t>. </a:t>
            </a:r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035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What is an Operating </a:t>
            </a:r>
            <a:r>
              <a:rPr lang="en-US" altLang="en-US" dirty="0" smtClean="0">
                <a:ea typeface="MS PGothic" charset="-128"/>
              </a:rPr>
              <a:t>System (System Software)?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ea typeface="MS PGothic" charset="-128"/>
              </a:rPr>
              <a:t>A program that acts as an intermediary between a user of a computer and the computer hardware</a:t>
            </a:r>
          </a:p>
          <a:p>
            <a:r>
              <a:rPr lang="en-US" altLang="en-US" dirty="0">
                <a:ea typeface="MS PGothic" charset="-128"/>
              </a:rPr>
              <a:t>Operating system goals:</a:t>
            </a:r>
          </a:p>
          <a:p>
            <a:pPr lvl="1"/>
            <a:r>
              <a:rPr lang="en-US" altLang="en-US" dirty="0">
                <a:ea typeface="MS PGothic" charset="-128"/>
              </a:rPr>
              <a:t>Execute user programs and make solving user problems easier</a:t>
            </a:r>
          </a:p>
          <a:p>
            <a:pPr lvl="1"/>
            <a:r>
              <a:rPr lang="en-US" altLang="en-US" dirty="0">
                <a:ea typeface="MS PGothic" charset="-128"/>
              </a:rPr>
              <a:t>Make the computer system convenient to use</a:t>
            </a:r>
          </a:p>
          <a:p>
            <a:pPr lvl="1"/>
            <a:r>
              <a:rPr lang="en-US" altLang="en-US" dirty="0">
                <a:ea typeface="MS PGothic" charset="-128"/>
              </a:rPr>
              <a:t>Use the computer hardware in an efficient manner</a:t>
            </a:r>
          </a:p>
          <a:p>
            <a:r>
              <a:rPr lang="en-US" dirty="0"/>
              <a:t>An </a:t>
            </a:r>
            <a:r>
              <a:rPr lang="en-US" b="1" dirty="0"/>
              <a:t>operating system</a:t>
            </a:r>
            <a:r>
              <a:rPr lang="en-US" dirty="0"/>
              <a:t> is the </a:t>
            </a:r>
            <a:r>
              <a:rPr lang="en-US" b="1" dirty="0"/>
              <a:t>most important software</a:t>
            </a:r>
            <a:r>
              <a:rPr lang="en-US" dirty="0"/>
              <a:t> that runs on a computer. </a:t>
            </a:r>
          </a:p>
          <a:p>
            <a:r>
              <a:rPr lang="en-US" dirty="0"/>
              <a:t>It manages the computer's </a:t>
            </a:r>
            <a:r>
              <a:rPr lang="en-US" b="1" dirty="0"/>
              <a:t>memory</a:t>
            </a:r>
            <a:r>
              <a:rPr lang="en-US" dirty="0"/>
              <a:t>, </a:t>
            </a:r>
            <a:r>
              <a:rPr lang="en-US" b="1" dirty="0"/>
              <a:t>processes</a:t>
            </a:r>
            <a:r>
              <a:rPr lang="en-US" dirty="0"/>
              <a:t>, and all of its </a:t>
            </a:r>
            <a:r>
              <a:rPr lang="en-US" b="1" dirty="0"/>
              <a:t>software</a:t>
            </a:r>
            <a:r>
              <a:rPr lang="en-US" dirty="0"/>
              <a:t> and </a:t>
            </a:r>
            <a:r>
              <a:rPr lang="en-US" b="1" dirty="0"/>
              <a:t>hardware</a:t>
            </a:r>
            <a:r>
              <a:rPr lang="en-US" dirty="0"/>
              <a:t>. </a:t>
            </a:r>
          </a:p>
          <a:p>
            <a:r>
              <a:rPr lang="en-US" dirty="0"/>
              <a:t>It also allows you to </a:t>
            </a:r>
            <a:r>
              <a:rPr lang="en-US" b="1" dirty="0"/>
              <a:t>communicate</a:t>
            </a:r>
            <a:r>
              <a:rPr lang="en-US" dirty="0"/>
              <a:t> with the computer without knowing how to speak the computer's language.</a:t>
            </a:r>
          </a:p>
          <a:p>
            <a:r>
              <a:rPr lang="en-US" b="1" dirty="0"/>
              <a:t>Without an operating system, a computer is useless</a:t>
            </a:r>
            <a:r>
              <a:rPr lang="en-US" dirty="0"/>
              <a:t>.</a:t>
            </a:r>
          </a:p>
          <a:p>
            <a:r>
              <a:rPr lang="en-US" dirty="0"/>
              <a:t>Example: Windows, </a:t>
            </a:r>
            <a:r>
              <a:rPr lang="en-US" dirty="0" err="1"/>
              <a:t>MacOS</a:t>
            </a:r>
            <a:r>
              <a:rPr lang="en-US" dirty="0"/>
              <a:t> X, Linux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3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What is an </a:t>
            </a:r>
            <a:r>
              <a:rPr lang="en-US" altLang="en-US" dirty="0" smtClean="0">
                <a:ea typeface="MS PGothic" charset="-128"/>
              </a:rPr>
              <a:t>Application Software?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3200" dirty="0"/>
              <a:t>An application is any program, or group of programs, that is designed for the end user. </a:t>
            </a:r>
            <a:endParaRPr lang="en-US" sz="3200" dirty="0" smtClean="0"/>
          </a:p>
          <a:p>
            <a:r>
              <a:rPr lang="en-US" sz="3200" dirty="0" smtClean="0"/>
              <a:t>Applications </a:t>
            </a:r>
            <a:r>
              <a:rPr lang="en-US" sz="3200" dirty="0"/>
              <a:t>software (also called end-user programs) include such things as database programs, word processors, Web browsers and spreadsheets.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97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computer is a programmable machine</a:t>
            </a:r>
            <a:r>
              <a:rPr lang="en-US" sz="2800" dirty="0" smtClean="0"/>
              <a:t>.</a:t>
            </a:r>
          </a:p>
          <a:p>
            <a:endParaRPr lang="en-PH" sz="28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PH" sz="2800" b="1" dirty="0">
                <a:solidFill>
                  <a:schemeClr val="tx2">
                    <a:lumMod val="75000"/>
                  </a:schemeClr>
                </a:solidFill>
              </a:rPr>
              <a:t>Computer-</a:t>
            </a:r>
            <a:r>
              <a:rPr lang="en-PH" sz="2800" dirty="0">
                <a:solidFill>
                  <a:schemeClr val="tx2">
                    <a:lumMod val="75000"/>
                  </a:schemeClr>
                </a:solidFill>
              </a:rPr>
              <a:t>  General-purpose device that can </a:t>
            </a:r>
            <a:br>
              <a:rPr lang="en-PH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PH" sz="2800" dirty="0">
                <a:solidFill>
                  <a:schemeClr val="tx2">
                    <a:lumMod val="75000"/>
                  </a:schemeClr>
                </a:solidFill>
              </a:rPr>
              <a:t>be programmed to carry out a set of arithmetic or logical operations automatically.</a:t>
            </a:r>
          </a:p>
          <a:p>
            <a:endParaRPr lang="en-PH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PH" sz="2800" dirty="0"/>
              <a:t>A </a:t>
            </a:r>
            <a:r>
              <a:rPr lang="en-PH" sz="2800" b="1" dirty="0"/>
              <a:t>computer</a:t>
            </a:r>
            <a:r>
              <a:rPr lang="en-PH" sz="2800" dirty="0"/>
              <a:t> is an electronic device that manipulates information, or data. It has the ability to </a:t>
            </a:r>
            <a:r>
              <a:rPr lang="en-PH" sz="2800" b="1" dirty="0"/>
              <a:t>store</a:t>
            </a:r>
            <a:r>
              <a:rPr lang="en-PH" sz="2800" dirty="0"/>
              <a:t>, </a:t>
            </a:r>
            <a:r>
              <a:rPr lang="en-PH" sz="2800" b="1" dirty="0"/>
              <a:t>retrieve</a:t>
            </a:r>
            <a:r>
              <a:rPr lang="en-PH" sz="2800" dirty="0"/>
              <a:t>, and </a:t>
            </a:r>
            <a:r>
              <a:rPr lang="en-PH" sz="2800" b="1" dirty="0"/>
              <a:t>process</a:t>
            </a:r>
            <a:r>
              <a:rPr lang="en-PH" sz="2800" dirty="0"/>
              <a:t> data based on program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5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Computer-I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070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Speed</a:t>
            </a:r>
          </a:p>
          <a:p>
            <a:pPr lvl="1"/>
            <a:r>
              <a:rPr lang="en-US" dirty="0"/>
              <a:t>Computer is a very fast device.</a:t>
            </a:r>
          </a:p>
          <a:p>
            <a:pPr lvl="1"/>
            <a:r>
              <a:rPr lang="en-US" dirty="0"/>
              <a:t>It is capable of performing calculation of very large amount of data.</a:t>
            </a:r>
          </a:p>
          <a:p>
            <a:pPr lvl="1"/>
            <a:r>
              <a:rPr lang="en-US" dirty="0"/>
              <a:t>The computer has units of speed in microsecond, nanosecond, and even the picosecond.</a:t>
            </a:r>
          </a:p>
          <a:p>
            <a:pPr lvl="1"/>
            <a:r>
              <a:rPr lang="en-US" dirty="0"/>
              <a:t>It can perform millions of calculations in a few seconds as compared to man who will spend many months for doing the same task.</a:t>
            </a:r>
          </a:p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In addition to being very fast, computers are very accurate.</a:t>
            </a:r>
          </a:p>
          <a:p>
            <a:pPr lvl="1"/>
            <a:r>
              <a:rPr lang="en-US" dirty="0"/>
              <a:t>The calculations are 100% error free.</a:t>
            </a:r>
          </a:p>
          <a:p>
            <a:pPr lvl="1"/>
            <a:r>
              <a:rPr lang="en-US" dirty="0"/>
              <a:t>Computers perform all jobs with 100% accuracy provided that correct input has been given.</a:t>
            </a:r>
          </a:p>
          <a:p>
            <a:r>
              <a:rPr lang="en-US" dirty="0"/>
              <a:t>Storage Capability</a:t>
            </a:r>
          </a:p>
          <a:p>
            <a:pPr lvl="1"/>
            <a:r>
              <a:rPr lang="en-US" dirty="0"/>
              <a:t>Memory is a very important characteristic of computers.</a:t>
            </a:r>
          </a:p>
          <a:p>
            <a:pPr lvl="1"/>
            <a:r>
              <a:rPr lang="en-US" dirty="0"/>
              <a:t>A computer has much more storage capacity than human beings.</a:t>
            </a:r>
          </a:p>
          <a:p>
            <a:pPr lvl="1"/>
            <a:r>
              <a:rPr lang="en-US" dirty="0"/>
              <a:t>It can store large amount of data.</a:t>
            </a:r>
          </a:p>
          <a:p>
            <a:pPr lvl="1"/>
            <a:r>
              <a:rPr lang="en-US" dirty="0"/>
              <a:t>It can store any type of data such as images, videos, text, audio and many others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23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Computer-II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Diligence</a:t>
            </a:r>
            <a:endParaRPr lang="en-US" dirty="0"/>
          </a:p>
          <a:p>
            <a:pPr lvl="1"/>
            <a:r>
              <a:rPr lang="en-US" dirty="0"/>
              <a:t>Unlike human beings, a computer is free from monotony, tiredness and lack of concentration.</a:t>
            </a:r>
          </a:p>
          <a:p>
            <a:pPr lvl="1"/>
            <a:r>
              <a:rPr lang="en-US" dirty="0"/>
              <a:t>It can work continuously without any error and boredom.</a:t>
            </a:r>
          </a:p>
          <a:p>
            <a:pPr lvl="1"/>
            <a:r>
              <a:rPr lang="en-US" dirty="0"/>
              <a:t>It can do repeated work with same speed and accuracy.</a:t>
            </a:r>
          </a:p>
          <a:p>
            <a:r>
              <a:rPr lang="en-US" dirty="0"/>
              <a:t>Versatility</a:t>
            </a:r>
          </a:p>
          <a:p>
            <a:pPr lvl="1"/>
            <a:r>
              <a:rPr lang="en-US" dirty="0"/>
              <a:t>A computer is a very versatile machine.</a:t>
            </a:r>
          </a:p>
          <a:p>
            <a:pPr lvl="1"/>
            <a:r>
              <a:rPr lang="en-US" dirty="0"/>
              <a:t>A computer is very flexible in performing the jobs to be done.</a:t>
            </a:r>
          </a:p>
          <a:p>
            <a:pPr lvl="1"/>
            <a:r>
              <a:rPr lang="en-US" dirty="0"/>
              <a:t>This machine can be used to solve the problems related to various fields.</a:t>
            </a:r>
          </a:p>
          <a:p>
            <a:pPr lvl="1"/>
            <a:r>
              <a:rPr lang="en-US" dirty="0"/>
              <a:t>At one instance, it may be solving a complex scientific problem and the very next moment it may be playing a card game.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A computer is a reliable machine.</a:t>
            </a:r>
          </a:p>
          <a:p>
            <a:pPr lvl="1"/>
            <a:r>
              <a:rPr lang="en-US" dirty="0"/>
              <a:t>Modern electronic components have long lives.</a:t>
            </a:r>
          </a:p>
          <a:p>
            <a:pPr lvl="1"/>
            <a:r>
              <a:rPr lang="en-US" dirty="0"/>
              <a:t>Computers are designed to make maintenance easy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0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Computer-III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dirty="0" smtClean="0"/>
              <a:t>Automation</a:t>
            </a:r>
            <a:endParaRPr lang="en-US" dirty="0"/>
          </a:p>
          <a:p>
            <a:pPr lvl="1"/>
            <a:r>
              <a:rPr lang="en-US" dirty="0"/>
              <a:t>Computer is an automatic machine.</a:t>
            </a:r>
          </a:p>
          <a:p>
            <a:pPr lvl="1"/>
            <a:r>
              <a:rPr lang="en-US" dirty="0"/>
              <a:t>Automation means ability to perform the given task automatically.</a:t>
            </a:r>
          </a:p>
          <a:p>
            <a:pPr lvl="1"/>
            <a:r>
              <a:rPr lang="en-US" dirty="0"/>
              <a:t>Once a program is given to computer i.e., stored in computer memory, the program and instruction can control the program execution without human interaction.</a:t>
            </a:r>
          </a:p>
          <a:p>
            <a:r>
              <a:rPr lang="en-US" dirty="0"/>
              <a:t>Reduction in Paper Work</a:t>
            </a:r>
          </a:p>
          <a:p>
            <a:pPr lvl="1"/>
            <a:r>
              <a:rPr lang="en-US" dirty="0"/>
              <a:t>The use of computers for data processing in an organization leads to reduction in paper work and results in speeding up a process.</a:t>
            </a:r>
          </a:p>
          <a:p>
            <a:pPr lvl="1"/>
            <a:r>
              <a:rPr lang="en-US" dirty="0"/>
              <a:t>As data in electronic files can be retrieved as and when required, the problem of maintenance of large number of paper files gets reduced.</a:t>
            </a:r>
          </a:p>
          <a:p>
            <a:r>
              <a:rPr lang="en-US" dirty="0"/>
              <a:t>Reduction in Cost</a:t>
            </a:r>
          </a:p>
          <a:p>
            <a:pPr lvl="1"/>
            <a:r>
              <a:rPr lang="en-US" dirty="0"/>
              <a:t>Though the initial investment for installing a computer is high but it substantially reduces the cost of each of its transaction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36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2400" dirty="0"/>
              <a:t>No I.Q</a:t>
            </a:r>
          </a:p>
          <a:p>
            <a:pPr lvl="1"/>
            <a:r>
              <a:rPr lang="en-US" sz="2400" dirty="0"/>
              <a:t>A computer is a machine that has no intelligence to perform any task.</a:t>
            </a:r>
          </a:p>
          <a:p>
            <a:pPr lvl="1"/>
            <a:r>
              <a:rPr lang="en-US" sz="2400" dirty="0"/>
              <a:t>Each instruction has to be given to computer.</a:t>
            </a:r>
          </a:p>
          <a:p>
            <a:pPr lvl="1"/>
            <a:r>
              <a:rPr lang="en-US" sz="2400" dirty="0"/>
              <a:t>A computer cannot take any decision on its own.</a:t>
            </a:r>
          </a:p>
          <a:p>
            <a:r>
              <a:rPr lang="en-US" sz="2400" dirty="0"/>
              <a:t>Dependency</a:t>
            </a:r>
          </a:p>
          <a:p>
            <a:pPr lvl="1"/>
            <a:r>
              <a:rPr lang="en-US" sz="2400" dirty="0"/>
              <a:t>It functions as per a user’s instruction, so it is fully dependent on human being</a:t>
            </a:r>
          </a:p>
          <a:p>
            <a:r>
              <a:rPr lang="en-US" sz="2400" dirty="0" smtClean="0"/>
              <a:t>No </a:t>
            </a:r>
            <a:r>
              <a:rPr lang="en-US" sz="2400" dirty="0"/>
              <a:t>Feeling</a:t>
            </a:r>
          </a:p>
          <a:p>
            <a:pPr lvl="1"/>
            <a:r>
              <a:rPr lang="en-US" sz="2400" dirty="0"/>
              <a:t>Computers have no feelings or emotions.</a:t>
            </a:r>
          </a:p>
          <a:p>
            <a:pPr lvl="1"/>
            <a:r>
              <a:rPr lang="en-US" sz="2400" dirty="0" smtClean="0"/>
              <a:t>It </a:t>
            </a:r>
            <a:r>
              <a:rPr lang="en-US" sz="2400" dirty="0"/>
              <a:t>cannot make judgement based on feeling, taste, experience, and knowledge unlike a human being.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6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89799"/>
          </a:xfrm>
        </p:spPr>
        <p:txBody>
          <a:bodyPr/>
          <a:lstStyle/>
          <a:p>
            <a:r>
              <a:rPr lang="en-US" dirty="0" smtClean="0"/>
              <a:t>Applications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331" y="3628757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Business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3" y="1859862"/>
            <a:ext cx="2186941" cy="18151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74437" y="3643964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121214"/>
                </a:solidFill>
                <a:effectLst/>
                <a:latin typeface="Verdana" charset="0"/>
              </a:rPr>
              <a:t>Banking</a:t>
            </a:r>
            <a:endParaRPr lang="en-US" b="0" i="0" dirty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514" y="1862118"/>
            <a:ext cx="2397641" cy="1798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48840" y="3628758"/>
            <a:ext cx="1330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Insurance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66" y="1847044"/>
            <a:ext cx="1980289" cy="185581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3189" y="3688739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Education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89" y="1862118"/>
            <a:ext cx="2738497" cy="182566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9051" y="5856823"/>
            <a:ext cx="133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Marketing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51" y="4126458"/>
            <a:ext cx="2242018" cy="168898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78099" y="5876484"/>
            <a:ext cx="1663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Health Care</a:t>
            </a:r>
            <a:endParaRPr lang="en-US" b="0" i="0" dirty="0" smtClean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1022" y="4159193"/>
            <a:ext cx="2484378" cy="165625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46042" y="5815445"/>
            <a:ext cx="2430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Engineering Design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8847" y="4184368"/>
            <a:ext cx="2299347" cy="153289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300765" y="5789997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Military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9840" y="4192006"/>
            <a:ext cx="1595182" cy="15906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123136" y="3651948"/>
            <a:ext cx="1989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Communication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4485" y="1980626"/>
            <a:ext cx="2257269" cy="150484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422254" y="5786103"/>
            <a:ext cx="1617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Government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4485" y="4184368"/>
            <a:ext cx="2188176" cy="14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3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and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749049"/>
            <a:ext cx="9906000" cy="45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6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inside human 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385" t="509" r="23846"/>
          <a:stretch/>
        </p:blipFill>
        <p:spPr>
          <a:xfrm>
            <a:off x="2621280" y="1650317"/>
            <a:ext cx="7010400" cy="45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00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</TotalTime>
  <Words>773</Words>
  <Application>Microsoft Office PowerPoint</Application>
  <PresentationFormat>Widescreen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MS PGothic</vt:lpstr>
      <vt:lpstr>Calibri</vt:lpstr>
      <vt:lpstr>Calibri Light</vt:lpstr>
      <vt:lpstr>Verdana</vt:lpstr>
      <vt:lpstr>Retrospect</vt:lpstr>
      <vt:lpstr> CSE 101: Introduction to Computer Science &amp; Programming Methodology</vt:lpstr>
      <vt:lpstr>What is Computer?</vt:lpstr>
      <vt:lpstr>Advantages of Computer-I</vt:lpstr>
      <vt:lpstr>Advantages of Computer-II</vt:lpstr>
      <vt:lpstr>Advantages of Computer-III</vt:lpstr>
      <vt:lpstr>Disadvantages of Computer</vt:lpstr>
      <vt:lpstr>Applications of Computer</vt:lpstr>
      <vt:lpstr>Human and Computer</vt:lpstr>
      <vt:lpstr>Calculation inside human brain</vt:lpstr>
      <vt:lpstr>Computer System Structure</vt:lpstr>
      <vt:lpstr>Computer System Structure</vt:lpstr>
      <vt:lpstr>Hardware</vt:lpstr>
      <vt:lpstr>Software</vt:lpstr>
      <vt:lpstr>What is an Operating System (System Software)?</vt:lpstr>
      <vt:lpstr>What is an Application Software?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 CSE 101: Introduction to Computer Science &amp; Programming Methodology</dc:title>
  <dc:creator>rashedcse@mail.ulsan.ac.kr</dc:creator>
  <cp:lastModifiedBy>User</cp:lastModifiedBy>
  <cp:revision>20</cp:revision>
  <dcterms:created xsi:type="dcterms:W3CDTF">2017-04-16T19:27:30Z</dcterms:created>
  <dcterms:modified xsi:type="dcterms:W3CDTF">2022-06-29T16:55:31Z</dcterms:modified>
</cp:coreProperties>
</file>